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9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8" r:id="rId14"/>
    <p:sldId id="267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gWYeqmR9ak22o4avIwkUGIQUyg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B9DE04-A10E-4B08-8B62-A7D7D60F0C0E}">
  <a:tblStyle styleId="{EEB9DE04-A10E-4B08-8B62-A7D7D60F0C0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B5947F-74EB-43EF-A700-9E5CE9315D9A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22F9B34-BFC6-4264-A0F5-1FBC38D97F46}">
      <dgm:prSet phldrT="[텍스트]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289BCD34-0E33-45DD-9A06-802DD9C93A60}" type="parTrans" cxnId="{DF289F2F-7270-4C89-BC29-2E47A451F686}">
      <dgm:prSet/>
      <dgm:spPr/>
      <dgm:t>
        <a:bodyPr/>
        <a:lstStyle/>
        <a:p>
          <a:pPr latinLnBrk="1"/>
          <a:endParaRPr lang="ko-KR" altLang="en-US"/>
        </a:p>
      </dgm:t>
    </dgm:pt>
    <dgm:pt modelId="{C64EFCDC-C6CA-46B9-9663-ABEC549BCCDC}" type="sibTrans" cxnId="{DF289F2F-7270-4C89-BC29-2E47A451F686}">
      <dgm:prSet/>
      <dgm:spPr/>
      <dgm:t>
        <a:bodyPr/>
        <a:lstStyle/>
        <a:p>
          <a:pPr latinLnBrk="1"/>
          <a:endParaRPr lang="ko-KR" altLang="en-US"/>
        </a:p>
      </dgm:t>
    </dgm:pt>
    <dgm:pt modelId="{132E4DC9-60FE-46BB-BBD8-170F5A82764C}">
      <dgm:prSet phldrT="[텍스트]"/>
      <dgm:spPr>
        <a:blipFill rotWithShape="0">
          <a:blip xmlns:r="http://schemas.openxmlformats.org/officeDocument/2006/relationships" r:embed="rId2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A6FEF3E8-00B1-4FD0-990E-2C3F9E0113AB}" type="parTrans" cxnId="{AF26AA17-A5B5-49D4-B9AC-077AA63105F6}">
      <dgm:prSet/>
      <dgm:spPr/>
      <dgm:t>
        <a:bodyPr/>
        <a:lstStyle/>
        <a:p>
          <a:pPr latinLnBrk="1"/>
          <a:endParaRPr lang="ko-KR" altLang="en-US"/>
        </a:p>
      </dgm:t>
    </dgm:pt>
    <dgm:pt modelId="{EAFD853D-D816-4386-9ECB-24F659F61BD4}" type="sibTrans" cxnId="{AF26AA17-A5B5-49D4-B9AC-077AA63105F6}">
      <dgm:prSet/>
      <dgm:spPr/>
      <dgm:t>
        <a:bodyPr/>
        <a:lstStyle/>
        <a:p>
          <a:pPr latinLnBrk="1"/>
          <a:endParaRPr lang="ko-KR" altLang="en-US"/>
        </a:p>
      </dgm:t>
    </dgm:pt>
    <dgm:pt modelId="{EFD4D832-8D94-48B6-AFE3-CC279508C0DD}">
      <dgm:prSet phldrT="[텍스트]" custT="1"/>
      <dgm:spPr/>
      <dgm:t>
        <a:bodyPr/>
        <a:lstStyle/>
        <a:p>
          <a:pPr algn="ctr" latinLnBrk="1"/>
          <a:r>
            <a:rPr lang="ko-KR" altLang="en-US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청년</a:t>
          </a:r>
          <a:r>
            <a:rPr lang="en-US" altLang="ko-KR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, 1</a:t>
          </a:r>
          <a:r>
            <a:rPr lang="ko-KR" altLang="en-US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인 가구</a:t>
          </a:r>
          <a:endParaRPr lang="ko-KR" altLang="en-US" sz="1600" dirty="0">
            <a:solidFill>
              <a:schemeClr val="bg1"/>
            </a:solidFill>
            <a:latin typeface="휴먼둥근헤드라인" panose="02030504000101010101" pitchFamily="18" charset="-127"/>
            <a:ea typeface="휴먼둥근헤드라인" panose="02030504000101010101" pitchFamily="18" charset="-127"/>
          </a:endParaRPr>
        </a:p>
      </dgm:t>
    </dgm:pt>
    <dgm:pt modelId="{B7F62FBD-23C3-454E-949C-5CC6BCE415D2}" type="parTrans" cxnId="{8752FD17-B716-4B4B-B0EE-0680FC68F8A4}">
      <dgm:prSet/>
      <dgm:spPr/>
      <dgm:t>
        <a:bodyPr/>
        <a:lstStyle/>
        <a:p>
          <a:pPr latinLnBrk="1"/>
          <a:endParaRPr lang="ko-KR" altLang="en-US"/>
        </a:p>
      </dgm:t>
    </dgm:pt>
    <dgm:pt modelId="{06A0EB2E-03E4-466F-83FE-DF212298FDB2}" type="sibTrans" cxnId="{8752FD17-B716-4B4B-B0EE-0680FC68F8A4}">
      <dgm:prSet/>
      <dgm:spPr/>
      <dgm:t>
        <a:bodyPr/>
        <a:lstStyle/>
        <a:p>
          <a:pPr latinLnBrk="1"/>
          <a:endParaRPr lang="ko-KR" altLang="en-US"/>
        </a:p>
      </dgm:t>
    </dgm:pt>
    <dgm:pt modelId="{5087D66F-52A3-4B28-9CEB-911D0BA4A5F5}">
      <dgm:prSet phldrT="[텍스트]"/>
      <dgm:spPr>
        <a:blipFill rotWithShape="0">
          <a:blip xmlns:r="http://schemas.openxmlformats.org/officeDocument/2006/relationships" r:embed="rId3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52032EEB-BC06-4FD9-8BF8-BA3365749B82}" type="sibTrans" cxnId="{FB18D6DC-BCE2-4E1C-BA4E-0E7E63EEBADA}">
      <dgm:prSet/>
      <dgm:spPr/>
      <dgm:t>
        <a:bodyPr/>
        <a:lstStyle/>
        <a:p>
          <a:pPr latinLnBrk="1"/>
          <a:endParaRPr lang="ko-KR" altLang="en-US"/>
        </a:p>
      </dgm:t>
    </dgm:pt>
    <dgm:pt modelId="{FE05DC56-0381-4FFC-999C-E4343757F5CE}" type="parTrans" cxnId="{FB18D6DC-BCE2-4E1C-BA4E-0E7E63EEBADA}">
      <dgm:prSet/>
      <dgm:spPr/>
      <dgm:t>
        <a:bodyPr/>
        <a:lstStyle/>
        <a:p>
          <a:pPr latinLnBrk="1"/>
          <a:endParaRPr lang="ko-KR" altLang="en-US"/>
        </a:p>
      </dgm:t>
    </dgm:pt>
    <dgm:pt modelId="{54AB37F8-EC99-47D0-841B-51A9B7790D7C}" type="pres">
      <dgm:prSet presAssocID="{DAB5947F-74EB-43EF-A700-9E5CE9315D9A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4680C81-1322-4F56-9EF5-9593EF6EDE4F}" type="pres">
      <dgm:prSet presAssocID="{DAB5947F-74EB-43EF-A700-9E5CE9315D9A}" presName="ellipse" presStyleLbl="trBgShp" presStyleIdx="0" presStyleCnt="1" custScaleX="176011"/>
      <dgm:spPr>
        <a:solidFill>
          <a:schemeClr val="accent1">
            <a:lumMod val="40000"/>
            <a:lumOff val="60000"/>
            <a:alpha val="40000"/>
          </a:schemeClr>
        </a:solidFill>
      </dgm:spPr>
    </dgm:pt>
    <dgm:pt modelId="{F923662B-4263-4D4E-99B8-B7C44C3E0F21}" type="pres">
      <dgm:prSet presAssocID="{DAB5947F-74EB-43EF-A700-9E5CE9315D9A}" presName="arrow1" presStyleLbl="fgShp" presStyleIdx="0" presStyleCnt="1" custScaleY="119242"/>
      <dgm:spPr/>
    </dgm:pt>
    <dgm:pt modelId="{E1901F02-DCAC-4B1D-A463-5965F60129FA}" type="pres">
      <dgm:prSet presAssocID="{DAB5947F-74EB-43EF-A700-9E5CE9315D9A}" presName="rectangle" presStyleLbl="revTx" presStyleIdx="0" presStyleCnt="1" custScaleX="118831" custScaleY="14572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1189A6A-83C0-4C76-A452-A9BA27D89623}" type="pres">
      <dgm:prSet presAssocID="{5087D66F-52A3-4B28-9CEB-911D0BA4A5F5}" presName="item1" presStyleLbl="node1" presStyleIdx="0" presStyleCnt="3" custScaleX="184499" custLinFactNeighborX="16332" custLinFactNeighborY="-6141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276AB13-0BE3-4542-866D-FB9919EA4D1D}" type="pres">
      <dgm:prSet presAssocID="{132E4DC9-60FE-46BB-BBD8-170F5A82764C}" presName="item2" presStyleLbl="node1" presStyleIdx="1" presStyleCnt="3" custScaleX="204623" custLinFactNeighborX="-42447" custLinFactNeighborY="160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38439C0-1639-42E7-B93B-4A9A22BC1BF3}" type="pres">
      <dgm:prSet presAssocID="{EFD4D832-8D94-48B6-AFE3-CC279508C0DD}" presName="item3" presStyleLbl="node1" presStyleIdx="2" presStyleCnt="3" custScaleX="222758" custLinFactNeighborX="55762" custLinFactNeighborY="-5810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2EC2DE0-CA7E-4970-A001-46FE98B1E97A}" type="pres">
      <dgm:prSet presAssocID="{DAB5947F-74EB-43EF-A700-9E5CE9315D9A}" presName="funnel" presStyleLbl="trAlignAcc1" presStyleIdx="0" presStyleCnt="1" custScaleX="171679" custLinFactNeighborX="-447" custLinFactNeighborY="-429"/>
      <dgm:spPr>
        <a:ln w="19050">
          <a:solidFill>
            <a:schemeClr val="bg2">
              <a:lumMod val="50000"/>
            </a:schemeClr>
          </a:solidFill>
        </a:ln>
      </dgm:spPr>
      <dgm:t>
        <a:bodyPr/>
        <a:lstStyle/>
        <a:p>
          <a:pPr latinLnBrk="1"/>
          <a:endParaRPr lang="ko-KR" altLang="en-US"/>
        </a:p>
      </dgm:t>
    </dgm:pt>
  </dgm:ptLst>
  <dgm:cxnLst>
    <dgm:cxn modelId="{A2545BF9-ED88-4097-9901-772C88E448ED}" type="presOf" srcId="{5087D66F-52A3-4B28-9CEB-911D0BA4A5F5}" destId="{2276AB13-0BE3-4542-866D-FB9919EA4D1D}" srcOrd="0" destOrd="0" presId="urn:microsoft.com/office/officeart/2005/8/layout/funnel1"/>
    <dgm:cxn modelId="{D54E82FC-019A-4282-8A36-727D147513D8}" type="presOf" srcId="{822F9B34-BFC6-4264-A0F5-1FBC38D97F46}" destId="{638439C0-1639-42E7-B93B-4A9A22BC1BF3}" srcOrd="0" destOrd="0" presId="urn:microsoft.com/office/officeart/2005/8/layout/funnel1"/>
    <dgm:cxn modelId="{997D6428-050E-45AD-9095-2D0768223815}" type="presOf" srcId="{DAB5947F-74EB-43EF-A700-9E5CE9315D9A}" destId="{54AB37F8-EC99-47D0-841B-51A9B7790D7C}" srcOrd="0" destOrd="0" presId="urn:microsoft.com/office/officeart/2005/8/layout/funnel1"/>
    <dgm:cxn modelId="{FB18D6DC-BCE2-4E1C-BA4E-0E7E63EEBADA}" srcId="{DAB5947F-74EB-43EF-A700-9E5CE9315D9A}" destId="{5087D66F-52A3-4B28-9CEB-911D0BA4A5F5}" srcOrd="1" destOrd="0" parTransId="{FE05DC56-0381-4FFC-999C-E4343757F5CE}" sibTransId="{52032EEB-BC06-4FD9-8BF8-BA3365749B82}"/>
    <dgm:cxn modelId="{DF289F2F-7270-4C89-BC29-2E47A451F686}" srcId="{DAB5947F-74EB-43EF-A700-9E5CE9315D9A}" destId="{822F9B34-BFC6-4264-A0F5-1FBC38D97F46}" srcOrd="0" destOrd="0" parTransId="{289BCD34-0E33-45DD-9A06-802DD9C93A60}" sibTransId="{C64EFCDC-C6CA-46B9-9663-ABEC549BCCDC}"/>
    <dgm:cxn modelId="{1BCA39DE-CBC9-4298-8AFC-A29D2B012125}" type="presOf" srcId="{132E4DC9-60FE-46BB-BBD8-170F5A82764C}" destId="{A1189A6A-83C0-4C76-A452-A9BA27D89623}" srcOrd="0" destOrd="0" presId="urn:microsoft.com/office/officeart/2005/8/layout/funnel1"/>
    <dgm:cxn modelId="{04238D24-E82B-4744-B5C7-48D97A59A66F}" type="presOf" srcId="{EFD4D832-8D94-48B6-AFE3-CC279508C0DD}" destId="{E1901F02-DCAC-4B1D-A463-5965F60129FA}" srcOrd="0" destOrd="0" presId="urn:microsoft.com/office/officeart/2005/8/layout/funnel1"/>
    <dgm:cxn modelId="{AF26AA17-A5B5-49D4-B9AC-077AA63105F6}" srcId="{DAB5947F-74EB-43EF-A700-9E5CE9315D9A}" destId="{132E4DC9-60FE-46BB-BBD8-170F5A82764C}" srcOrd="2" destOrd="0" parTransId="{A6FEF3E8-00B1-4FD0-990E-2C3F9E0113AB}" sibTransId="{EAFD853D-D816-4386-9ECB-24F659F61BD4}"/>
    <dgm:cxn modelId="{8752FD17-B716-4B4B-B0EE-0680FC68F8A4}" srcId="{DAB5947F-74EB-43EF-A700-9E5CE9315D9A}" destId="{EFD4D832-8D94-48B6-AFE3-CC279508C0DD}" srcOrd="3" destOrd="0" parTransId="{B7F62FBD-23C3-454E-949C-5CC6BCE415D2}" sibTransId="{06A0EB2E-03E4-466F-83FE-DF212298FDB2}"/>
    <dgm:cxn modelId="{6089EFE5-1671-4B77-8D18-7B9BE98FCFD4}" type="presParOf" srcId="{54AB37F8-EC99-47D0-841B-51A9B7790D7C}" destId="{B4680C81-1322-4F56-9EF5-9593EF6EDE4F}" srcOrd="0" destOrd="0" presId="urn:microsoft.com/office/officeart/2005/8/layout/funnel1"/>
    <dgm:cxn modelId="{59202E7B-11E7-4695-9B56-8F6552D25CD1}" type="presParOf" srcId="{54AB37F8-EC99-47D0-841B-51A9B7790D7C}" destId="{F923662B-4263-4D4E-99B8-B7C44C3E0F21}" srcOrd="1" destOrd="0" presId="urn:microsoft.com/office/officeart/2005/8/layout/funnel1"/>
    <dgm:cxn modelId="{93D2F779-7CAC-49D4-8E30-3491C6F50845}" type="presParOf" srcId="{54AB37F8-EC99-47D0-841B-51A9B7790D7C}" destId="{E1901F02-DCAC-4B1D-A463-5965F60129FA}" srcOrd="2" destOrd="0" presId="urn:microsoft.com/office/officeart/2005/8/layout/funnel1"/>
    <dgm:cxn modelId="{1B4B274B-9D9C-44A5-BE21-723BC49E7433}" type="presParOf" srcId="{54AB37F8-EC99-47D0-841B-51A9B7790D7C}" destId="{A1189A6A-83C0-4C76-A452-A9BA27D89623}" srcOrd="3" destOrd="0" presId="urn:microsoft.com/office/officeart/2005/8/layout/funnel1"/>
    <dgm:cxn modelId="{47245432-5E27-4D75-9B6A-9B3F9612AA16}" type="presParOf" srcId="{54AB37F8-EC99-47D0-841B-51A9B7790D7C}" destId="{2276AB13-0BE3-4542-866D-FB9919EA4D1D}" srcOrd="4" destOrd="0" presId="urn:microsoft.com/office/officeart/2005/8/layout/funnel1"/>
    <dgm:cxn modelId="{7D814B26-9E40-465B-A80E-2B274FAADE57}" type="presParOf" srcId="{54AB37F8-EC99-47D0-841B-51A9B7790D7C}" destId="{638439C0-1639-42E7-B93B-4A9A22BC1BF3}" srcOrd="5" destOrd="0" presId="urn:microsoft.com/office/officeart/2005/8/layout/funnel1"/>
    <dgm:cxn modelId="{8E293C61-FA7F-48CA-83AF-608E2F005113}" type="presParOf" srcId="{54AB37F8-EC99-47D0-841B-51A9B7790D7C}" destId="{12EC2DE0-CA7E-4970-A001-46FE98B1E97A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680C81-1322-4F56-9EF5-9593EF6EDE4F}">
      <dsp:nvSpPr>
        <dsp:cNvPr id="0" name=""/>
        <dsp:cNvSpPr/>
      </dsp:nvSpPr>
      <dsp:spPr>
        <a:xfrm>
          <a:off x="1946290" y="36360"/>
          <a:ext cx="2688500" cy="530467"/>
        </a:xfrm>
        <a:prstGeom prst="ellipse">
          <a:avLst/>
        </a:prstGeom>
        <a:solidFill>
          <a:schemeClr val="accent1">
            <a:lumMod val="40000"/>
            <a:lumOff val="60000"/>
            <a:alpha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23662B-4263-4D4E-99B8-B7C44C3E0F21}">
      <dsp:nvSpPr>
        <dsp:cNvPr id="0" name=""/>
        <dsp:cNvSpPr/>
      </dsp:nvSpPr>
      <dsp:spPr>
        <a:xfrm>
          <a:off x="3144898" y="1317067"/>
          <a:ext cx="296019" cy="225907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901F02-DCAC-4B1D-A463-5965F60129FA}">
      <dsp:nvSpPr>
        <dsp:cNvPr id="0" name=""/>
        <dsp:cNvSpPr/>
      </dsp:nvSpPr>
      <dsp:spPr>
        <a:xfrm>
          <a:off x="2448676" y="1405647"/>
          <a:ext cx="1688463" cy="517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청년</a:t>
          </a:r>
          <a:r>
            <a:rPr lang="en-US" altLang="ko-KR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, 1</a:t>
          </a:r>
          <a:r>
            <a:rPr lang="ko-KR" altLang="en-US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인 가구</a:t>
          </a:r>
          <a:endParaRPr lang="ko-KR" altLang="en-US" sz="1600" kern="1200" dirty="0">
            <a:solidFill>
              <a:schemeClr val="bg1"/>
            </a:solidFill>
            <a:latin typeface="휴먼둥근헤드라인" panose="02030504000101010101" pitchFamily="18" charset="-127"/>
            <a:ea typeface="휴먼둥근헤드라인" panose="02030504000101010101" pitchFamily="18" charset="-127"/>
          </a:endParaRPr>
        </a:p>
      </dsp:txBody>
      <dsp:txXfrm>
        <a:off x="2448676" y="1405647"/>
        <a:ext cx="1688463" cy="517642"/>
      </dsp:txXfrm>
    </dsp:sp>
    <dsp:sp modelId="{A1189A6A-83C0-4C76-A452-A9BA27D89623}">
      <dsp:nvSpPr>
        <dsp:cNvPr id="0" name=""/>
        <dsp:cNvSpPr/>
      </dsp:nvSpPr>
      <dsp:spPr>
        <a:xfrm>
          <a:off x="2944044" y="575075"/>
          <a:ext cx="983076" cy="532835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400" kern="1200" dirty="0" smtClean="0"/>
            <a:t> </a:t>
          </a:r>
          <a:endParaRPr lang="ko-KR" altLang="en-US" sz="2400" kern="1200" dirty="0"/>
        </a:p>
      </dsp:txBody>
      <dsp:txXfrm>
        <a:off x="3088012" y="653107"/>
        <a:ext cx="695140" cy="376771"/>
      </dsp:txXfrm>
    </dsp:sp>
    <dsp:sp modelId="{2276AB13-0BE3-4542-866D-FB9919EA4D1D}">
      <dsp:nvSpPr>
        <dsp:cNvPr id="0" name=""/>
        <dsp:cNvSpPr/>
      </dsp:nvSpPr>
      <dsp:spPr>
        <a:xfrm>
          <a:off x="2195962" y="216587"/>
          <a:ext cx="1090303" cy="532835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400" kern="1200" dirty="0" smtClean="0"/>
            <a:t> </a:t>
          </a:r>
          <a:endParaRPr lang="ko-KR" altLang="en-US" sz="2400" kern="1200" dirty="0"/>
        </a:p>
      </dsp:txBody>
      <dsp:txXfrm>
        <a:off x="2355633" y="294619"/>
        <a:ext cx="770961" cy="376771"/>
      </dsp:txXfrm>
    </dsp:sp>
    <dsp:sp modelId="{638439C0-1639-42E7-B93B-4A9A22BC1BF3}">
      <dsp:nvSpPr>
        <dsp:cNvPr id="0" name=""/>
        <dsp:cNvSpPr/>
      </dsp:nvSpPr>
      <dsp:spPr>
        <a:xfrm>
          <a:off x="3215615" y="48266"/>
          <a:ext cx="1186933" cy="532835"/>
        </a:xfrm>
        <a:prstGeom prst="ellipse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400" kern="1200" dirty="0" smtClean="0"/>
            <a:t> </a:t>
          </a:r>
          <a:endParaRPr lang="ko-KR" altLang="en-US" sz="2400" kern="1200" dirty="0"/>
        </a:p>
      </dsp:txBody>
      <dsp:txXfrm>
        <a:off x="3389437" y="126298"/>
        <a:ext cx="839289" cy="376771"/>
      </dsp:txXfrm>
    </dsp:sp>
    <dsp:sp modelId="{12EC2DE0-CA7E-4970-A001-46FE98B1E97A}">
      <dsp:nvSpPr>
        <dsp:cNvPr id="0" name=""/>
        <dsp:cNvSpPr/>
      </dsp:nvSpPr>
      <dsp:spPr>
        <a:xfrm>
          <a:off x="1862528" y="-28763"/>
          <a:ext cx="2845940" cy="1326168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2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214ca9af8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214ca9af8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33881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406139796c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406139796c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406139796c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2406139796c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214ca9af84_5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2214ca9af84_5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23004174d1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223004174d1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14ca9af84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2214ca9af84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4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" y="0"/>
            <a:ext cx="12190476" cy="671428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0" y="0"/>
            <a:ext cx="12192000" cy="5283200"/>
          </a:xfrm>
          <a:prstGeom prst="rect">
            <a:avLst/>
          </a:prstGeom>
          <a:gradFill>
            <a:gsLst>
              <a:gs pos="0">
                <a:srgbClr val="000000">
                  <a:alpha val="49803"/>
                </a:srgbClr>
              </a:gs>
              <a:gs pos="50000">
                <a:srgbClr val="000000">
                  <a:alpha val="9803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6" name="Google Shape;86;p1"/>
          <p:cNvSpPr/>
          <p:nvPr/>
        </p:nvSpPr>
        <p:spPr>
          <a:xfrm flipH="1">
            <a:off x="0" y="3561921"/>
            <a:ext cx="12192000" cy="3152365"/>
          </a:xfrm>
          <a:prstGeom prst="flowChartManualInput">
            <a:avLst/>
          </a:prstGeom>
          <a:gradFill>
            <a:gsLst>
              <a:gs pos="0">
                <a:srgbClr val="FFFFFF">
                  <a:alpha val="40000"/>
                </a:srgbClr>
              </a:gs>
              <a:gs pos="50000">
                <a:srgbClr val="FFFFFF">
                  <a:alpha val="91764"/>
                </a:srgbClr>
              </a:gs>
              <a:gs pos="100000">
                <a:schemeClr val="lt1"/>
              </a:gs>
            </a:gsLst>
            <a:lin ang="4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17674" y="4526025"/>
            <a:ext cx="589818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세대를 위한 1인가구 </a:t>
            </a:r>
            <a:endParaRPr sz="4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617674" y="5259314"/>
            <a:ext cx="589818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1">
                <a:solidFill>
                  <a:schemeClr val="lt1"/>
                </a:solidFill>
                <a:highlight>
                  <a:srgbClr val="000080"/>
                </a:highlight>
                <a:latin typeface="Malgun Gothic"/>
                <a:ea typeface="Malgun Gothic"/>
                <a:cs typeface="Malgun Gothic"/>
                <a:sym typeface="Malgun Gothic"/>
              </a:rPr>
              <a:t>생활 패턴 분석 서비스</a:t>
            </a:r>
            <a:endParaRPr sz="4000" b="1">
              <a:solidFill>
                <a:schemeClr val="lt1"/>
              </a:solidFill>
              <a:highlight>
                <a:srgbClr val="000080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275240" y="218339"/>
            <a:ext cx="327609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One-person households Project with One_Team</a:t>
            </a:r>
            <a:endParaRPr sz="10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0" name="Google Shape;90;p1"/>
          <p:cNvSpPr/>
          <p:nvPr/>
        </p:nvSpPr>
        <p:spPr>
          <a:xfrm rot="-2366605" flipH="1">
            <a:off x="7433426" y="4346033"/>
            <a:ext cx="6243105" cy="3221720"/>
          </a:xfrm>
          <a:custGeom>
            <a:avLst/>
            <a:gdLst/>
            <a:ahLst/>
            <a:cxnLst/>
            <a:rect l="l" t="t" r="r" b="b"/>
            <a:pathLst>
              <a:path w="6243105" h="3221720" extrusionOk="0">
                <a:moveTo>
                  <a:pt x="0" y="393190"/>
                </a:moveTo>
                <a:lnTo>
                  <a:pt x="2326973" y="3221720"/>
                </a:lnTo>
                <a:lnTo>
                  <a:pt x="6243105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0">
                <a:srgbClr val="FFFFFF">
                  <a:alpha val="69803"/>
                </a:srgbClr>
              </a:gs>
              <a:gs pos="100000">
                <a:schemeClr val="lt1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214ca9af84_3_17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0" name="Google Shape;210;g2214ca9af84_3_17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1" name="Google Shape;211;g2214ca9af84_3_17"/>
          <p:cNvSpPr txBox="1"/>
          <p:nvPr/>
        </p:nvSpPr>
        <p:spPr>
          <a:xfrm>
            <a:off x="3231897" y="1449333"/>
            <a:ext cx="572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임대주택 지역구별, 주택형별 </a:t>
            </a:r>
            <a:r>
              <a:rPr lang="ko-KR" sz="1800" b="1">
                <a:solidFill>
                  <a:srgbClr val="FFFFFF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경쟁률 예측</a:t>
            </a: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</a:t>
            </a:r>
            <a:endParaRPr sz="1800" b="1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2" name="Google Shape;212;g2214ca9af84_3_17"/>
          <p:cNvSpPr txBox="1"/>
          <p:nvPr/>
        </p:nvSpPr>
        <p:spPr>
          <a:xfrm>
            <a:off x="2798288" y="1791413"/>
            <a:ext cx="6332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</a:rPr>
              <a:t>-LH 한국 토지주택 공사, SH 서울주택 도시 공사의 </a:t>
            </a:r>
            <a:endParaRPr sz="1200" b="1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</a:rPr>
              <a:t>청년임대주택 청약 최종 경쟁률 데이터를 분석해</a:t>
            </a:r>
            <a:endParaRPr sz="1200" b="1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</a:rPr>
              <a:t>지역구별, 주택형(평수)별 경쟁률을 예측하여 보여준다.</a:t>
            </a:r>
            <a:endParaRPr sz="1200" b="1">
              <a:solidFill>
                <a:srgbClr val="999999"/>
              </a:solidFill>
            </a:endParaRPr>
          </a:p>
        </p:txBody>
      </p:sp>
      <p:pic>
        <p:nvPicPr>
          <p:cNvPr id="213" name="Google Shape;213;g2214ca9af84_3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1863" y="4601100"/>
            <a:ext cx="1827225" cy="133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2214ca9af84_3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6138" y="3145900"/>
            <a:ext cx="9058674" cy="374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2214ca9af84_3_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0375" y="2497847"/>
            <a:ext cx="6288551" cy="60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2214ca9af84_3_17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0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10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214ca9af84_3_0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2" name="Google Shape;222;g2214ca9af84_3_0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3" name="Google Shape;223;g2214ca9af84_3_0"/>
          <p:cNvSpPr txBox="1"/>
          <p:nvPr/>
        </p:nvSpPr>
        <p:spPr>
          <a:xfrm>
            <a:off x="6443850" y="2042750"/>
            <a:ext cx="5136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  <a:highlight>
                  <a:srgbClr val="FFFFFF"/>
                </a:highlight>
              </a:rPr>
              <a:t>-  </a:t>
            </a:r>
            <a:r>
              <a:rPr lang="ko-KR" sz="1200" b="1">
                <a:solidFill>
                  <a:srgbClr val="999999"/>
                </a:solidFill>
              </a:rPr>
              <a:t>접수기간 일정을 캘린더에서 체크 가능</a:t>
            </a:r>
            <a:endParaRPr sz="1200" b="1">
              <a:solidFill>
                <a:srgbClr val="999999"/>
              </a:solidFill>
            </a:endParaRPr>
          </a:p>
        </p:txBody>
      </p:sp>
      <p:sp>
        <p:nvSpPr>
          <p:cNvPr id="224" name="Google Shape;224;g2214ca9af84_3_0"/>
          <p:cNvSpPr txBox="1"/>
          <p:nvPr/>
        </p:nvSpPr>
        <p:spPr>
          <a:xfrm>
            <a:off x="3231897" y="1460233"/>
            <a:ext cx="572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청약공고 </a:t>
            </a:r>
            <a:r>
              <a:rPr lang="ko-KR" sz="1800" b="1">
                <a:solidFill>
                  <a:schemeClr val="lt1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모아보기</a:t>
            </a: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</a:t>
            </a:r>
            <a:endParaRPr sz="1800" b="1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5" name="Google Shape;225;g2214ca9af84_3_0"/>
          <p:cNvSpPr txBox="1"/>
          <p:nvPr/>
        </p:nvSpPr>
        <p:spPr>
          <a:xfrm>
            <a:off x="766650" y="3617875"/>
            <a:ext cx="5136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300" b="1">
              <a:solidFill>
                <a:srgbClr val="666666"/>
              </a:solidFill>
            </a:endParaRPr>
          </a:p>
        </p:txBody>
      </p:sp>
      <p:pic>
        <p:nvPicPr>
          <p:cNvPr id="226" name="Google Shape;226;g2214ca9af84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75" y="2249825"/>
            <a:ext cx="5669549" cy="398589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2214ca9af84_3_0"/>
          <p:cNvSpPr txBox="1"/>
          <p:nvPr/>
        </p:nvSpPr>
        <p:spPr>
          <a:xfrm>
            <a:off x="1874425" y="3263875"/>
            <a:ext cx="3811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434343"/>
                </a:solidFill>
                <a:highlight>
                  <a:schemeClr val="lt1"/>
                </a:highlight>
              </a:rPr>
              <a:t>- </a:t>
            </a:r>
            <a:r>
              <a:rPr lang="ko-KR" sz="1200" b="1">
                <a:solidFill>
                  <a:srgbClr val="434343"/>
                </a:solidFill>
              </a:rPr>
              <a:t>청년 매입 임대 주택 공고</a:t>
            </a:r>
            <a:endParaRPr sz="1200" b="1">
              <a:solidFill>
                <a:srgbClr val="434343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434343"/>
                </a:solidFill>
                <a:highlight>
                  <a:schemeClr val="lt1"/>
                </a:highlight>
              </a:rPr>
              <a:t>- </a:t>
            </a:r>
            <a:r>
              <a:rPr lang="ko-KR" sz="1200" b="1">
                <a:solidFill>
                  <a:srgbClr val="434343"/>
                </a:solidFill>
              </a:rPr>
              <a:t>공공 전세 주택 공고</a:t>
            </a:r>
            <a:endParaRPr sz="1200" b="1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434343"/>
                </a:solidFill>
              </a:rPr>
              <a:t>- 행복주택(수도권) 공고</a:t>
            </a:r>
            <a:endParaRPr sz="1300" b="1">
              <a:solidFill>
                <a:srgbClr val="43434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8" name="Google Shape;228;g2214ca9af84_3_0"/>
          <p:cNvSpPr txBox="1"/>
          <p:nvPr/>
        </p:nvSpPr>
        <p:spPr>
          <a:xfrm>
            <a:off x="1874425" y="4465975"/>
            <a:ext cx="3811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434343"/>
                </a:solidFill>
                <a:highlight>
                  <a:schemeClr val="lt1"/>
                </a:highlight>
              </a:rPr>
              <a:t>- </a:t>
            </a:r>
            <a:r>
              <a:rPr lang="ko-KR" sz="1200" b="1">
                <a:solidFill>
                  <a:srgbClr val="434343"/>
                </a:solidFill>
              </a:rPr>
              <a:t>청년 매입 임대 주택 공고</a:t>
            </a:r>
            <a:endParaRPr sz="1200" b="1">
              <a:solidFill>
                <a:srgbClr val="434343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434343"/>
                </a:solidFill>
                <a:highlight>
                  <a:schemeClr val="lt1"/>
                </a:highlight>
              </a:rPr>
              <a:t>- </a:t>
            </a:r>
            <a:r>
              <a:rPr lang="ko-KR" sz="1200" b="1">
                <a:solidFill>
                  <a:srgbClr val="434343"/>
                </a:solidFill>
              </a:rPr>
              <a:t>역세권 청년 주택 공고</a:t>
            </a:r>
            <a:endParaRPr sz="1200" b="1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434343"/>
                </a:solidFill>
              </a:rPr>
              <a:t>- 행복주택 공고</a:t>
            </a:r>
            <a:endParaRPr sz="1100" b="1">
              <a:solidFill>
                <a:srgbClr val="434343"/>
              </a:solidFill>
              <a:highlight>
                <a:schemeClr val="lt1"/>
              </a:highlight>
            </a:endParaRPr>
          </a:p>
        </p:txBody>
      </p:sp>
      <p:sp>
        <p:nvSpPr>
          <p:cNvPr id="229" name="Google Shape;229;g2214ca9af84_3_0"/>
          <p:cNvSpPr txBox="1"/>
          <p:nvPr/>
        </p:nvSpPr>
        <p:spPr>
          <a:xfrm>
            <a:off x="1874425" y="5668075"/>
            <a:ext cx="3811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434343"/>
                </a:solidFill>
              </a:rPr>
              <a:t>- 행복주택 공고</a:t>
            </a:r>
            <a:endParaRPr sz="1100" b="1">
              <a:solidFill>
                <a:srgbClr val="434343"/>
              </a:solidFill>
              <a:highlight>
                <a:schemeClr val="lt1"/>
              </a:highlight>
            </a:endParaRPr>
          </a:p>
        </p:txBody>
      </p:sp>
      <p:pic>
        <p:nvPicPr>
          <p:cNvPr id="230" name="Google Shape;230;g2214ca9af84_3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3848" y="2659325"/>
            <a:ext cx="5595752" cy="337804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2214ca9af84_3_0"/>
          <p:cNvSpPr txBox="1"/>
          <p:nvPr/>
        </p:nvSpPr>
        <p:spPr>
          <a:xfrm>
            <a:off x="817200" y="2042750"/>
            <a:ext cx="5136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  <a:highlight>
                  <a:schemeClr val="lt1"/>
                </a:highlight>
              </a:rPr>
              <a:t>- 1인가구 청년에 해당하는 공고들을 </a:t>
            </a:r>
            <a:r>
              <a:rPr lang="ko-KR" sz="1200" b="1">
                <a:solidFill>
                  <a:srgbClr val="999999"/>
                </a:solidFill>
              </a:rPr>
              <a:t>추출하여 </a:t>
            </a:r>
            <a:endParaRPr sz="1200" b="1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</a:rPr>
              <a:t>모아보기 서비스 제공</a:t>
            </a:r>
            <a:endParaRPr sz="1200" b="1">
              <a:solidFill>
                <a:srgbClr val="999999"/>
              </a:solidFill>
            </a:endParaRPr>
          </a:p>
        </p:txBody>
      </p:sp>
      <p:sp>
        <p:nvSpPr>
          <p:cNvPr id="232" name="Google Shape;232;g2214ca9af84_3_0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4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11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259" name="Google Shape;259;p11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2-3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0" name="Google Shape;260;p11"/>
          <p:cNvSpPr txBox="1"/>
          <p:nvPr/>
        </p:nvSpPr>
        <p:spPr>
          <a:xfrm>
            <a:off x="477478" y="252400"/>
            <a:ext cx="25663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0080"/>
                </a:solidFill>
                <a:latin typeface="Malgun Gothic"/>
                <a:ea typeface="Malgun Gothic"/>
                <a:cs typeface="Malgun Gothic"/>
                <a:sym typeface="Malgun Gothic"/>
              </a:rPr>
              <a:t>1인가구 식생활 정보 제공 서비스</a:t>
            </a:r>
            <a:endParaRPr/>
          </a:p>
        </p:txBody>
      </p:sp>
      <p:sp>
        <p:nvSpPr>
          <p:cNvPr id="261" name="Google Shape;261;p11"/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62" name="Google Shape;26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21196" y="1421949"/>
            <a:ext cx="5549607" cy="5078362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1"/>
          <p:cNvSpPr/>
          <p:nvPr/>
        </p:nvSpPr>
        <p:spPr>
          <a:xfrm>
            <a:off x="6192911" y="2538960"/>
            <a:ext cx="1355121" cy="303777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41409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FBCAD9-650D-5CEF-4AA5-CC32A591855F}"/>
              </a:ext>
            </a:extLst>
          </p:cNvPr>
          <p:cNvGrpSpPr/>
          <p:nvPr/>
        </p:nvGrpSpPr>
        <p:grpSpPr>
          <a:xfrm>
            <a:off x="626261" y="1978389"/>
            <a:ext cx="3660378" cy="307777"/>
            <a:chOff x="1062223" y="3387091"/>
            <a:chExt cx="3660378" cy="3077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2CEFF5A-9960-6FD9-5E93-257FAC33A65A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BFCFD2D-573C-1F30-FCAF-1D0DE50C433C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1C41D94-6B9E-B77A-0891-F4D7354CB1D7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A746A-BFD9-70E8-F329-909BD68F41BB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/>
                <a:t>Development Goal</a:t>
              </a:r>
              <a:endParaRPr lang="ko-KR" altLang="en-US" sz="1400" b="1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3-3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DD933BA-5141-F14F-F0F9-E1DBF5E3D792}"/>
              </a:ext>
            </a:extLst>
          </p:cNvPr>
          <p:cNvGrpSpPr/>
          <p:nvPr/>
        </p:nvGrpSpPr>
        <p:grpSpPr>
          <a:xfrm>
            <a:off x="604838" y="2204343"/>
            <a:ext cx="10960100" cy="1003014"/>
            <a:chOff x="604838" y="1720948"/>
            <a:chExt cx="10960100" cy="100301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4BB1FA8-7977-0024-BB93-A8E7AD0DCCC5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0147C43-FEA2-2F54-5B37-6F1C982E7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9EF21B6-24A9-8BF3-3776-65BB5310F69A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8F7BEF99-0604-3449-C96C-70F08CBD9F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542864C-5B3A-0622-D63D-10D9B4413AAE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2781D39-48A9-2BB8-11D7-22C7095CFD2E}"/>
              </a:ext>
            </a:extLst>
          </p:cNvPr>
          <p:cNvGrpSpPr/>
          <p:nvPr/>
        </p:nvGrpSpPr>
        <p:grpSpPr>
          <a:xfrm>
            <a:off x="604838" y="3534146"/>
            <a:ext cx="10960100" cy="1003014"/>
            <a:chOff x="604838" y="1720948"/>
            <a:chExt cx="10960100" cy="1003014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7CC9B7C9-7170-3A1D-E944-D981323E3744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33DFBAB1-EB66-883D-B619-4C8709748C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0AB21326-ACEE-3B57-121B-349A09B37954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0D6561B5-9E70-7856-6950-36A985F4FD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A4A1D6F-AF91-B1B7-DEE7-96645EE91E61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AB2C6AF-C6A4-7BC5-AE39-A075E24985AA}"/>
              </a:ext>
            </a:extLst>
          </p:cNvPr>
          <p:cNvSpPr txBox="1"/>
          <p:nvPr/>
        </p:nvSpPr>
        <p:spPr>
          <a:xfrm>
            <a:off x="3222800" y="2532399"/>
            <a:ext cx="573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지역별 경쟁률 예측 서비스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77B76B2-166A-BF2D-1C32-1D1F1289CB7A}"/>
              </a:ext>
            </a:extLst>
          </p:cNvPr>
          <p:cNvSpPr txBox="1"/>
          <p:nvPr/>
        </p:nvSpPr>
        <p:spPr>
          <a:xfrm>
            <a:off x="3850671" y="3861277"/>
            <a:ext cx="4478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청약 공고 모아보기 서비스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16C98-DAD0-824D-B49C-CF83B4C011EC}"/>
              </a:ext>
            </a:extLst>
          </p:cNvPr>
          <p:cNvSpPr txBox="1"/>
          <p:nvPr/>
        </p:nvSpPr>
        <p:spPr>
          <a:xfrm>
            <a:off x="4313766" y="2890589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지역구별 </a:t>
            </a:r>
            <a:r>
              <a:rPr lang="ko-KR" altLang="en-US" sz="1100" dirty="0" err="1"/>
              <a:t>주택형별</a:t>
            </a:r>
            <a:r>
              <a:rPr lang="ko-KR" altLang="en-US" sz="1100" dirty="0"/>
              <a:t> 경쟁률 예측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B005D5-ABB4-EE0A-0E93-3EFDB404D5DD}"/>
              </a:ext>
            </a:extLst>
          </p:cNvPr>
          <p:cNvSpPr txBox="1"/>
          <p:nvPr/>
        </p:nvSpPr>
        <p:spPr>
          <a:xfrm>
            <a:off x="4286639" y="4233398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 LH, SH, GH</a:t>
            </a:r>
            <a:r>
              <a:rPr lang="ko-KR" altLang="en-US" sz="1100" dirty="0"/>
              <a:t>의 임대주택공고 데이터 활용  </a:t>
            </a:r>
            <a:endParaRPr lang="ko-KR" altLang="en-US" sz="1100" dirty="0">
              <a:solidFill>
                <a:srgbClr val="00B0F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개발 목표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29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2354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기대효과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p12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3-3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9" name="Google Shape;239;p12"/>
          <p:cNvSpPr txBox="1"/>
          <p:nvPr/>
        </p:nvSpPr>
        <p:spPr>
          <a:xfrm>
            <a:off x="2688000" y="4684125"/>
            <a:ext cx="6954300" cy="448200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9144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b="1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세대의 임대주택 정보 획득이 용이함   </a:t>
            </a:r>
            <a:endParaRPr sz="2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0" name="Google Shape;240;p12"/>
          <p:cNvSpPr txBox="1"/>
          <p:nvPr/>
        </p:nvSpPr>
        <p:spPr>
          <a:xfrm>
            <a:off x="2400150" y="3138663"/>
            <a:ext cx="7391700" cy="14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여러 기관에서, 다양한 세대들을 대상으로 한 공고들이 중구난방식으로 업로드 되는 사이에서 </a:t>
            </a:r>
            <a:r>
              <a:rPr lang="ko-KR" sz="2400" b="1" dirty="0">
                <a:solidFill>
                  <a:srgbClr val="000080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의 경제 </a:t>
            </a:r>
            <a:r>
              <a:rPr lang="ko-KR" sz="2400" b="1" dirty="0">
                <a:solidFill>
                  <a:schemeClr val="tx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상황과 선호하는 주거지역에 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맞는 </a:t>
            </a:r>
            <a:r>
              <a:rPr lang="ko-KR" sz="2400" b="1" dirty="0">
                <a:solidFill>
                  <a:schemeClr val="tx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임대주택 </a:t>
            </a:r>
            <a:r>
              <a:rPr lang="ko-KR" sz="2400" b="1" dirty="0" err="1">
                <a:solidFill>
                  <a:schemeClr val="tx1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청약공고를</a:t>
            </a:r>
            <a:r>
              <a:rPr lang="ko-KR" sz="2400" b="1" dirty="0">
                <a:solidFill>
                  <a:schemeClr val="tx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2400" b="1" dirty="0">
                <a:solidFill>
                  <a:srgbClr val="00B0F0"/>
                </a:solidFill>
                <a:latin typeface="Malgun Gothic"/>
                <a:ea typeface="Malgun Gothic"/>
                <a:cs typeface="Malgun Gothic"/>
                <a:sym typeface="Malgun Gothic"/>
              </a:rPr>
              <a:t>한눈에 모아볼 </a:t>
            </a:r>
            <a:r>
              <a:rPr lang="ko-KR" sz="24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수 있어</a:t>
            </a:r>
            <a:endParaRPr sz="2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1" name="Google Shape;241;p12"/>
          <p:cNvSpPr txBox="1"/>
          <p:nvPr/>
        </p:nvSpPr>
        <p:spPr>
          <a:xfrm>
            <a:off x="2400300" y="1679225"/>
            <a:ext cx="7391700" cy="11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latin typeface="Malgun Gothic"/>
                <a:ea typeface="Malgun Gothic"/>
                <a:cs typeface="Malgun Gothic"/>
                <a:sym typeface="Malgun Gothic"/>
              </a:rPr>
              <a:t>지역구별, 주택형별 청년 임대주택 </a:t>
            </a:r>
            <a:r>
              <a:rPr lang="ko-KR" sz="2400" b="1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경쟁률을 예측</a:t>
            </a:r>
            <a:r>
              <a:rPr lang="ko-KR" sz="2400" b="1">
                <a:latin typeface="Malgun Gothic"/>
                <a:ea typeface="Malgun Gothic"/>
                <a:cs typeface="Malgun Gothic"/>
                <a:sym typeface="Malgun Gothic"/>
              </a:rPr>
              <a:t>하여 보여줌으로써 어떤 지역에 </a:t>
            </a:r>
            <a:r>
              <a:rPr lang="ko-KR" sz="2400" b="1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 신청</a:t>
            </a:r>
            <a:r>
              <a:rPr lang="ko-KR" sz="2400" b="1">
                <a:latin typeface="Malgun Gothic"/>
                <a:ea typeface="Malgun Gothic"/>
                <a:cs typeface="Malgun Gothic"/>
                <a:sym typeface="Malgun Gothic"/>
              </a:rPr>
              <a:t>을 넣으면 </a:t>
            </a:r>
            <a:endParaRPr sz="2400"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latin typeface="Malgun Gothic"/>
                <a:ea typeface="Malgun Gothic"/>
                <a:cs typeface="Malgun Gothic"/>
                <a:sym typeface="Malgun Gothic"/>
              </a:rPr>
              <a:t>좋을지 신청자의 결정에 도움을 줌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2" name="Google Shape;242;p12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14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A9873D5-9770-23B1-D2BB-48B87391B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A17607C1-BCBD-DD00-40E0-9E50388315B1}"/>
              </a:ext>
            </a:extLst>
          </p:cNvPr>
          <p:cNvSpPr/>
          <p:nvPr/>
        </p:nvSpPr>
        <p:spPr>
          <a:xfrm rot="766787">
            <a:off x="-417039" y="4643235"/>
            <a:ext cx="7487513" cy="2932103"/>
          </a:xfrm>
          <a:custGeom>
            <a:avLst/>
            <a:gdLst>
              <a:gd name="connsiteX0" fmla="*/ 0 w 7487513"/>
              <a:gd name="connsiteY0" fmla="*/ 0 h 2932103"/>
              <a:gd name="connsiteX1" fmla="*/ 7487513 w 7487513"/>
              <a:gd name="connsiteY1" fmla="*/ 0 h 2932103"/>
              <a:gd name="connsiteX2" fmla="*/ 7487513 w 7487513"/>
              <a:gd name="connsiteY2" fmla="*/ 1384613 h 2932103"/>
              <a:gd name="connsiteX3" fmla="*/ 665070 w 7487513"/>
              <a:gd name="connsiteY3" fmla="*/ 2932103 h 293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87513" h="2932103">
                <a:moveTo>
                  <a:pt x="0" y="0"/>
                </a:moveTo>
                <a:lnTo>
                  <a:pt x="7487513" y="0"/>
                </a:lnTo>
                <a:lnTo>
                  <a:pt x="7487513" y="1384613"/>
                </a:lnTo>
                <a:lnTo>
                  <a:pt x="665070" y="2932103"/>
                </a:lnTo>
                <a:close/>
              </a:path>
            </a:pathLst>
          </a:custGeo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2F6FA5B-5267-FE41-F2E8-3BB10D5CB11C}"/>
              </a:ext>
            </a:extLst>
          </p:cNvPr>
          <p:cNvGrpSpPr/>
          <p:nvPr/>
        </p:nvGrpSpPr>
        <p:grpSpPr>
          <a:xfrm>
            <a:off x="0" y="6705600"/>
            <a:ext cx="12192000" cy="152400"/>
            <a:chOff x="0" y="0"/>
            <a:chExt cx="12192000" cy="15240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A697725-7EE4-6546-23F0-A59F467E85F7}"/>
                </a:ext>
              </a:extLst>
            </p:cNvPr>
            <p:cNvSpPr/>
            <p:nvPr/>
          </p:nvSpPr>
          <p:spPr>
            <a:xfrm>
              <a:off x="0" y="0"/>
              <a:ext cx="12192000" cy="1524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762D184-313F-0E7C-A623-D5BBDEB76EC4}"/>
                </a:ext>
              </a:extLst>
            </p:cNvPr>
            <p:cNvSpPr/>
            <p:nvPr/>
          </p:nvSpPr>
          <p:spPr>
            <a:xfrm>
              <a:off x="0" y="0"/>
              <a:ext cx="1943100" cy="152400"/>
            </a:xfrm>
            <a:prstGeom prst="rect">
              <a:avLst/>
            </a:prstGeom>
            <a:solidFill>
              <a:srgbClr val="FAA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2900C1A-0255-1999-5C5A-CAA8BE4BB735}"/>
              </a:ext>
            </a:extLst>
          </p:cNvPr>
          <p:cNvGrpSpPr/>
          <p:nvPr/>
        </p:nvGrpSpPr>
        <p:grpSpPr>
          <a:xfrm>
            <a:off x="0" y="1409701"/>
            <a:ext cx="12192000" cy="5448299"/>
            <a:chOff x="0" y="1409700"/>
            <a:chExt cx="12192000" cy="5448299"/>
          </a:xfr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B18C6D2-FBB1-DF38-EFFE-5FF5CA979926}"/>
                </a:ext>
              </a:extLst>
            </p:cNvPr>
            <p:cNvSpPr/>
            <p:nvPr/>
          </p:nvSpPr>
          <p:spPr>
            <a:xfrm>
              <a:off x="0" y="4737099"/>
              <a:ext cx="12192000" cy="212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각 삼각형 13">
              <a:extLst>
                <a:ext uri="{FF2B5EF4-FFF2-40B4-BE49-F238E27FC236}">
                  <a16:creationId xmlns:a16="http://schemas.microsoft.com/office/drawing/2014/main" id="{4FDA9D5A-96DD-9FDC-3129-06D77191E12A}"/>
                </a:ext>
              </a:extLst>
            </p:cNvPr>
            <p:cNvSpPr/>
            <p:nvPr/>
          </p:nvSpPr>
          <p:spPr>
            <a:xfrm flipH="1">
              <a:off x="0" y="1409700"/>
              <a:ext cx="12192000" cy="33432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80E6320-8A8E-BBBF-D8FF-E6D88E67A9CF}"/>
              </a:ext>
            </a:extLst>
          </p:cNvPr>
          <p:cNvCxnSpPr>
            <a:cxnSpLocks/>
          </p:cNvCxnSpPr>
          <p:nvPr/>
        </p:nvCxnSpPr>
        <p:spPr>
          <a:xfrm>
            <a:off x="7605486" y="3918857"/>
            <a:ext cx="3999139" cy="0"/>
          </a:xfrm>
          <a:prstGeom prst="line">
            <a:avLst/>
          </a:prstGeom>
          <a:ln w="9525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A0EFDD1-DB15-8159-5C4E-8C2AAA434531}"/>
              </a:ext>
            </a:extLst>
          </p:cNvPr>
          <p:cNvSpPr txBox="1"/>
          <p:nvPr/>
        </p:nvSpPr>
        <p:spPr>
          <a:xfrm>
            <a:off x="713808" y="2305614"/>
            <a:ext cx="2247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0" b="1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14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E6A748-CC44-E89B-44C0-72697F014D69}"/>
              </a:ext>
            </a:extLst>
          </p:cNvPr>
          <p:cNvSpPr txBox="1"/>
          <p:nvPr/>
        </p:nvSpPr>
        <p:spPr>
          <a:xfrm>
            <a:off x="7605485" y="3174762"/>
            <a:ext cx="3999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</a:t>
            </a:r>
            <a:r>
              <a:rPr lang="ko-KR" altLang="en-US" b="1" dirty="0" err="1">
                <a:solidFill>
                  <a:schemeClr val="bg1"/>
                </a:solidFill>
              </a:rPr>
              <a:t>인가구</a:t>
            </a:r>
            <a:r>
              <a:rPr lang="ko-KR" altLang="en-US" b="1" dirty="0">
                <a:solidFill>
                  <a:schemeClr val="bg1"/>
                </a:solidFill>
              </a:rPr>
              <a:t> 임대주택 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청약 경쟁률 예측 서비스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EEAC90-C5BF-004C-7B16-65CE5FF0A15E}"/>
              </a:ext>
            </a:extLst>
          </p:cNvPr>
          <p:cNvSpPr txBox="1"/>
          <p:nvPr/>
        </p:nvSpPr>
        <p:spPr>
          <a:xfrm>
            <a:off x="7605485" y="3982886"/>
            <a:ext cx="3999139" cy="1814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3-1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기획의도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3-2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프로젝트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3-3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3-4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기대효과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DB49D0-532A-96AA-1C42-C9894E590CAD}"/>
              </a:ext>
            </a:extLst>
          </p:cNvPr>
          <p:cNvSpPr txBox="1"/>
          <p:nvPr/>
        </p:nvSpPr>
        <p:spPr>
          <a:xfrm>
            <a:off x="713808" y="2269404"/>
            <a:ext cx="2247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Chapter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6277C9-077A-AF9F-5DD0-961D550DB3FC}"/>
              </a:ext>
            </a:extLst>
          </p:cNvPr>
          <p:cNvSpPr txBox="1"/>
          <p:nvPr/>
        </p:nvSpPr>
        <p:spPr>
          <a:xfrm>
            <a:off x="611618" y="6280835"/>
            <a:ext cx="3276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8335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1" name="Google Shape;111;g2406139796c_2_25"/>
          <p:cNvGraphicFramePr/>
          <p:nvPr>
            <p:extLst>
              <p:ext uri="{D42A27DB-BD31-4B8C-83A1-F6EECF244321}">
                <p14:modId xmlns:p14="http://schemas.microsoft.com/office/powerpoint/2010/main" val="2117211047"/>
              </p:ext>
            </p:extLst>
          </p:nvPr>
        </p:nvGraphicFramePr>
        <p:xfrm>
          <a:off x="557936" y="2705607"/>
          <a:ext cx="11040075" cy="3588900"/>
        </p:xfrm>
        <a:graphic>
          <a:graphicData uri="http://schemas.openxmlformats.org/drawingml/2006/table">
            <a:tbl>
              <a:tblPr firstRow="1" bandRow="1">
                <a:noFill/>
                <a:tableStyleId>{EEB9DE04-A10E-4B08-8B62-A7D7D60F0C0E}</a:tableStyleId>
              </a:tblPr>
              <a:tblGrid>
                <a:gridCol w="543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9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81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00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NO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63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Version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127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63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Page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Description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127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0.1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2023-05-</a:t>
                      </a: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10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1p – </a:t>
                      </a:r>
                      <a:r>
                        <a:rPr 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en-US" alt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4</a:t>
                      </a:r>
                      <a:r>
                        <a:rPr lang="ko-KR" sz="1100" u="none" strike="noStrike" cap="none" dirty="0" err="1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</a:t>
                      </a:r>
                      <a:endParaRPr sz="1100" u="none" strike="noStrike" cap="none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90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기획안 초기 내용 작성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317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박예린, 신유정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112" name="Google Shape;112;g2406139796c_2_25"/>
          <p:cNvGrpSpPr/>
          <p:nvPr/>
        </p:nvGrpSpPr>
        <p:grpSpPr>
          <a:xfrm>
            <a:off x="557783" y="2319527"/>
            <a:ext cx="56515" cy="212216"/>
            <a:chOff x="557783" y="2319527"/>
            <a:chExt cx="56515" cy="212216"/>
          </a:xfrm>
        </p:grpSpPr>
        <p:sp>
          <p:nvSpPr>
            <p:cNvPr id="113" name="Google Shape;113;g2406139796c_2_25"/>
            <p:cNvSpPr/>
            <p:nvPr/>
          </p:nvSpPr>
          <p:spPr>
            <a:xfrm>
              <a:off x="557783" y="2319527"/>
              <a:ext cx="56515" cy="81280"/>
            </a:xfrm>
            <a:custGeom>
              <a:avLst/>
              <a:gdLst/>
              <a:ahLst/>
              <a:cxnLst/>
              <a:rect l="l" t="t" r="r" b="b"/>
              <a:pathLst>
                <a:path w="56515" h="81280" extrusionOk="0">
                  <a:moveTo>
                    <a:pt x="0" y="80771"/>
                  </a:moveTo>
                  <a:lnTo>
                    <a:pt x="56387" y="80771"/>
                  </a:lnTo>
                  <a:lnTo>
                    <a:pt x="56387" y="0"/>
                  </a:lnTo>
                  <a:lnTo>
                    <a:pt x="0" y="0"/>
                  </a:lnTo>
                  <a:lnTo>
                    <a:pt x="0" y="80771"/>
                  </a:lnTo>
                  <a:close/>
                </a:path>
              </a:pathLst>
            </a:custGeom>
            <a:solidFill>
              <a:srgbClr val="00AF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2406139796c_2_25"/>
            <p:cNvSpPr/>
            <p:nvPr/>
          </p:nvSpPr>
          <p:spPr>
            <a:xfrm>
              <a:off x="557783" y="2400299"/>
              <a:ext cx="56515" cy="131444"/>
            </a:xfrm>
            <a:custGeom>
              <a:avLst/>
              <a:gdLst/>
              <a:ahLst/>
              <a:cxnLst/>
              <a:rect l="l" t="t" r="r" b="b"/>
              <a:pathLst>
                <a:path w="56515" h="131444" extrusionOk="0">
                  <a:moveTo>
                    <a:pt x="56387" y="0"/>
                  </a:moveTo>
                  <a:lnTo>
                    <a:pt x="0" y="0"/>
                  </a:lnTo>
                  <a:lnTo>
                    <a:pt x="0" y="131063"/>
                  </a:lnTo>
                  <a:lnTo>
                    <a:pt x="56387" y="131063"/>
                  </a:lnTo>
                  <a:lnTo>
                    <a:pt x="56387" y="0"/>
                  </a:lnTo>
                  <a:close/>
                </a:path>
              </a:pathLst>
            </a:custGeom>
            <a:solidFill>
              <a:srgbClr val="001F5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g2406139796c_2_25"/>
          <p:cNvSpPr txBox="1"/>
          <p:nvPr/>
        </p:nvSpPr>
        <p:spPr>
          <a:xfrm>
            <a:off x="664870" y="2285492"/>
            <a:ext cx="1797000" cy="2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Document History</a:t>
            </a:r>
            <a:endParaRPr sz="16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g2406139796c_2_25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History</a:t>
            </a:r>
            <a:endParaRPr sz="2000" b="1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g2406139796c_2_25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9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3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406139796c_2_11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g2406139796c_2_11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4" name="Google Shape;124;g2406139796c_2_11"/>
          <p:cNvSpPr txBox="1"/>
          <p:nvPr/>
        </p:nvSpPr>
        <p:spPr>
          <a:xfrm>
            <a:off x="3258750" y="1464975"/>
            <a:ext cx="5674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lang="ko-KR" sz="1800" b="1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·30대의 1인가구 </a:t>
            </a:r>
            <a:r>
              <a:rPr lang="ko-KR" sz="1800" b="1">
                <a:solidFill>
                  <a:srgbClr val="202124"/>
                </a:solidFill>
                <a:highlight>
                  <a:srgbClr val="FFFFFF"/>
                </a:highlight>
              </a:rPr>
              <a:t>비율은</a:t>
            </a:r>
            <a:r>
              <a:rPr lang="ko-KR" sz="1800" b="1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점점 높아</a:t>
            </a:r>
            <a:r>
              <a:rPr lang="ko-KR" sz="1800" b="1">
                <a:solidFill>
                  <a:srgbClr val="202124"/>
                </a:solidFill>
                <a:highlight>
                  <a:srgbClr val="FFFFFF"/>
                </a:highlight>
              </a:rPr>
              <a:t>지고 있으나</a:t>
            </a:r>
            <a:endParaRPr sz="1800" b="1" i="0" u="none" strike="noStrike" cap="none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ko-KR" sz="1800" b="1">
                <a:solidFill>
                  <a:schemeClr val="dk1"/>
                </a:solidFill>
              </a:rPr>
              <a:t>1인가구의 67.7%는 연 소득 3000만원 ↓</a:t>
            </a:r>
            <a:endParaRPr sz="1800" b="1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202124"/>
              </a:solidFill>
              <a:highlight>
                <a:srgbClr val="FFFFFF"/>
              </a:highlight>
            </a:endParaRPr>
          </a:p>
        </p:txBody>
      </p:sp>
      <p:pic>
        <p:nvPicPr>
          <p:cNvPr id="125" name="Google Shape;125;g2406139796c_2_11"/>
          <p:cNvPicPr preferRelativeResize="0"/>
          <p:nvPr/>
        </p:nvPicPr>
        <p:blipFill rotWithShape="1">
          <a:blip r:embed="rId3">
            <a:alphaModFix/>
          </a:blip>
          <a:srcRect r="52079"/>
          <a:stretch/>
        </p:blipFill>
        <p:spPr>
          <a:xfrm>
            <a:off x="550870" y="2846125"/>
            <a:ext cx="3651600" cy="343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2406139796c_2_11"/>
          <p:cNvSpPr/>
          <p:nvPr/>
        </p:nvSpPr>
        <p:spPr>
          <a:xfrm>
            <a:off x="346650" y="2667725"/>
            <a:ext cx="11498700" cy="37953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7" name="Google Shape;127;g2406139796c_2_11"/>
          <p:cNvPicPr preferRelativeResize="0"/>
          <p:nvPr/>
        </p:nvPicPr>
        <p:blipFill rotWithShape="1">
          <a:blip r:embed="rId4">
            <a:alphaModFix/>
          </a:blip>
          <a:srcRect t="4798" b="2745"/>
          <a:stretch/>
        </p:blipFill>
        <p:spPr>
          <a:xfrm>
            <a:off x="7720450" y="2846125"/>
            <a:ext cx="3842807" cy="35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2406139796c_2_11"/>
          <p:cNvPicPr preferRelativeResize="0"/>
          <p:nvPr/>
        </p:nvPicPr>
        <p:blipFill rotWithShape="1">
          <a:blip r:embed="rId3">
            <a:alphaModFix/>
          </a:blip>
          <a:srcRect l="52079"/>
          <a:stretch/>
        </p:blipFill>
        <p:spPr>
          <a:xfrm>
            <a:off x="4270195" y="2837788"/>
            <a:ext cx="3651600" cy="343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2406139796c_2_11"/>
          <p:cNvSpPr txBox="1"/>
          <p:nvPr/>
        </p:nvSpPr>
        <p:spPr>
          <a:xfrm>
            <a:off x="629500" y="2667725"/>
            <a:ext cx="7400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https://www.sisajournal.com/news/articleView.html?idxno=243189</a:t>
            </a:r>
            <a:endParaRPr sz="1100">
              <a:solidFill>
                <a:srgbClr val="C9C9C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g2406139796c_2_11"/>
          <p:cNvSpPr txBox="1"/>
          <p:nvPr/>
        </p:nvSpPr>
        <p:spPr>
          <a:xfrm>
            <a:off x="7697750" y="2591525"/>
            <a:ext cx="3924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https://www.joongang.co.kr/article/25123816#home</a:t>
            </a:r>
            <a:endParaRPr sz="1100">
              <a:solidFill>
                <a:srgbClr val="C9C9C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" name="Google Shape;131;g2406139796c_2_11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2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2090109" y="1440523"/>
            <a:ext cx="8011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청년 1인 가구의 66.8%는 주거 대출 이자, 원금 상환, 월세 등 </a:t>
            </a:r>
            <a:r>
              <a:rPr lang="ko-KR" sz="1800" b="1">
                <a:solidFill>
                  <a:srgbClr val="00AFEF"/>
                </a:solidFill>
              </a:rPr>
              <a:t>금전적 </a:t>
            </a:r>
            <a:r>
              <a:rPr lang="ko-KR" sz="1800" b="1" i="0" u="none" strike="noStrike" cap="none">
                <a:solidFill>
                  <a:srgbClr val="00AFEF"/>
                </a:solidFill>
                <a:latin typeface="Arial"/>
                <a:ea typeface="Arial"/>
                <a:cs typeface="Arial"/>
                <a:sym typeface="Arial"/>
              </a:rPr>
              <a:t>부담</a:t>
            </a:r>
            <a:endParaRPr sz="1800" b="1" i="0" u="none" strike="noStrike" cap="none">
              <a:solidFill>
                <a:srgbClr val="00A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1931597" y="1956333"/>
            <a:ext cx="801188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999999"/>
                </a:solidFill>
              </a:rPr>
              <a:t>-연령이 낮을수록, 점유형태가 불안정할수록 주거비용 부담을 느낌</a:t>
            </a:r>
            <a:endParaRPr sz="1200" b="1" i="0" u="none" strike="noStrike" cap="none">
              <a:solidFill>
                <a:srgbClr val="999999"/>
              </a:solidFill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1931597" y="2769930"/>
            <a:ext cx="8011886" cy="3674413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1" name="Google Shape;14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7762" y="2963344"/>
            <a:ext cx="7299552" cy="3287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1122" y="2769925"/>
            <a:ext cx="356235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0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14ca9af84_5_20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9" name="Google Shape;149;g2214ca9af84_5_20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0" name="Google Shape;150;g2214ca9af84_5_20"/>
          <p:cNvSpPr txBox="1"/>
          <p:nvPr/>
        </p:nvSpPr>
        <p:spPr>
          <a:xfrm>
            <a:off x="3442257" y="1347948"/>
            <a:ext cx="4990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/>
              <a:t>20~30대, 시세보다 2~30% 저렴한 </a:t>
            </a:r>
            <a:endParaRPr sz="18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>
                <a:solidFill>
                  <a:srgbClr val="00AFEF"/>
                </a:solidFill>
              </a:rPr>
              <a:t>임대주택</a:t>
            </a:r>
            <a:r>
              <a:rPr lang="ko-KR" sz="1800" b="1"/>
              <a:t> 청약공고 관심도 높아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g2214ca9af84_5_20"/>
          <p:cNvSpPr txBox="1"/>
          <p:nvPr/>
        </p:nvSpPr>
        <p:spPr>
          <a:xfrm>
            <a:off x="1931597" y="2014533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 dirty="0">
                <a:solidFill>
                  <a:srgbClr val="999999"/>
                </a:solidFill>
              </a:rPr>
              <a:t>- </a:t>
            </a:r>
            <a:r>
              <a:rPr lang="ko-KR" sz="1200" b="1" dirty="0">
                <a:solidFill>
                  <a:srgbClr val="999999"/>
                </a:solidFill>
              </a:rPr>
              <a:t>1인가구의 주거안정 정책 중 공공임대주택 공급 및 입주 요건 개선이 67.0점으로 가장 높아</a:t>
            </a:r>
            <a:endParaRPr sz="1200" b="1" i="0" u="none" strike="noStrike" cap="none" dirty="0">
              <a:solidFill>
                <a:srgbClr val="999999"/>
              </a:solidFill>
            </a:endParaRPr>
          </a:p>
        </p:txBody>
      </p:sp>
      <p:sp>
        <p:nvSpPr>
          <p:cNvPr id="152" name="Google Shape;152;g2214ca9af84_5_20"/>
          <p:cNvSpPr/>
          <p:nvPr/>
        </p:nvSpPr>
        <p:spPr>
          <a:xfrm>
            <a:off x="995100" y="2769925"/>
            <a:ext cx="10201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g2214ca9af84_5_20"/>
          <p:cNvSpPr txBox="1"/>
          <p:nvPr/>
        </p:nvSpPr>
        <p:spPr>
          <a:xfrm>
            <a:off x="1931596" y="2286335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>
                <a:solidFill>
                  <a:srgbClr val="999999"/>
                </a:solidFill>
              </a:rPr>
              <a:t>-청년 1인가구가 다른 세대에 비해 주거 안정 정책이 필요하다고 응답함</a:t>
            </a:r>
            <a:endParaRPr sz="1200" b="1" i="0" u="none" strike="noStrike" cap="none">
              <a:solidFill>
                <a:srgbClr val="999999"/>
              </a:solidFill>
            </a:endParaRPr>
          </a:p>
        </p:txBody>
      </p:sp>
      <p:pic>
        <p:nvPicPr>
          <p:cNvPr id="155" name="Google Shape;155;g2214ca9af84_5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725" y="3046150"/>
            <a:ext cx="4748699" cy="336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2214ca9af84_5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0372" y="2693725"/>
            <a:ext cx="356235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2214ca9af84_5_20"/>
          <p:cNvSpPr txBox="1"/>
          <p:nvPr/>
        </p:nvSpPr>
        <p:spPr>
          <a:xfrm>
            <a:off x="6216525" y="2746500"/>
            <a:ext cx="5051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https://newsis.com/view/?id=NISX20191126_0000841339&amp;cID=10201&amp;pID=10200</a:t>
            </a:r>
            <a:endParaRPr sz="900">
              <a:solidFill>
                <a:schemeClr val="lt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8" name="Google Shape;158;g2214ca9af84_5_20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graphicFrame>
        <p:nvGraphicFramePr>
          <p:cNvPr id="15" name="표 16">
            <a:extLst>
              <a:ext uri="{FF2B5EF4-FFF2-40B4-BE49-F238E27FC236}">
                <a16:creationId xmlns:a16="http://schemas.microsoft.com/office/drawing/2014/main" id="{943368D0-8C46-7530-D5E2-D485412CC4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418881"/>
              </p:ext>
            </p:extLst>
          </p:nvPr>
        </p:nvGraphicFramePr>
        <p:xfrm>
          <a:off x="1140372" y="3069600"/>
          <a:ext cx="5076152" cy="3340674"/>
        </p:xfrm>
        <a:graphic>
          <a:graphicData uri="http://schemas.openxmlformats.org/drawingml/2006/table">
            <a:tbl>
              <a:tblPr firstRow="1" bandRow="1"/>
              <a:tblGrid>
                <a:gridCol w="823274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68074799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</a:tblGrid>
              <a:tr h="84763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  <a:r>
                        <a:rPr lang="en-US" altLang="ko-KR" sz="900" b="1" dirty="0">
                          <a:solidFill>
                            <a:schemeClr val="bg1"/>
                          </a:solidFill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 등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주거비 보조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관련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대출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이자 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공공임대주택 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공급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입주 요건 개선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자기소유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개량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 개보수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정보 제공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상담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0" dirty="0"/>
                        <a:t>남성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71.1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71.8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67.7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68.6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61.0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0" dirty="0"/>
                        <a:t>여성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66.2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68.9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65.5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1009760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483358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61.7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6506696"/>
                  </a:ext>
                </a:extLst>
              </a:tr>
            </a:tbl>
          </a:graphicData>
        </a:graphic>
      </p:graphicFrame>
      <p:sp>
        <p:nvSpPr>
          <p:cNvPr id="13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6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4" name="Google Shape;164;p3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5" name="Google Shape;165;p3"/>
          <p:cNvSpPr txBox="1"/>
          <p:nvPr/>
        </p:nvSpPr>
        <p:spPr>
          <a:xfrm>
            <a:off x="3256375" y="1431644"/>
            <a:ext cx="499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dirty="0"/>
              <a:t>임대주택 관련 정보 수집에 대한 </a:t>
            </a:r>
            <a:r>
              <a:rPr lang="ko-KR" sz="1800" b="1" dirty="0">
                <a:solidFill>
                  <a:srgbClr val="00AFEF"/>
                </a:solidFill>
                <a:highlight>
                  <a:srgbClr val="FFFFFF"/>
                </a:highlight>
              </a:rPr>
              <a:t>불편함</a:t>
            </a:r>
            <a:r>
              <a:rPr lang="ko-KR" sz="1800" b="1" dirty="0">
                <a:solidFill>
                  <a:srgbClr val="202124"/>
                </a:solidFill>
                <a:highlight>
                  <a:srgbClr val="FFFFFF"/>
                </a:highlight>
              </a:rPr>
              <a:t>을 느껴</a:t>
            </a:r>
            <a:endParaRPr sz="18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"/>
          <p:cNvSpPr txBox="1"/>
          <p:nvPr/>
        </p:nvSpPr>
        <p:spPr>
          <a:xfrm>
            <a:off x="2472485" y="1811736"/>
            <a:ext cx="80118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strike="noStrike" cap="none" dirty="0" smtClean="0">
                <a:solidFill>
                  <a:srgbClr val="999999"/>
                </a:solidFill>
              </a:rPr>
              <a:t>- </a:t>
            </a:r>
            <a:r>
              <a:rPr lang="ko-KR" sz="1200" b="1" dirty="0" smtClean="0">
                <a:solidFill>
                  <a:srgbClr val="999999"/>
                </a:solidFill>
              </a:rPr>
              <a:t>임대주택 </a:t>
            </a:r>
            <a:r>
              <a:rPr lang="ko-KR" sz="1200" b="1" dirty="0" err="1">
                <a:solidFill>
                  <a:srgbClr val="999999"/>
                </a:solidFill>
              </a:rPr>
              <a:t>청약공고</a:t>
            </a:r>
            <a:r>
              <a:rPr lang="ko-KR" sz="1200" b="1" dirty="0">
                <a:solidFill>
                  <a:srgbClr val="999999"/>
                </a:solidFill>
              </a:rPr>
              <a:t> 정보가 기관 별로 나누어져 </a:t>
            </a:r>
            <a:r>
              <a:rPr lang="ko-KR" sz="1200" b="1" dirty="0" smtClean="0">
                <a:solidFill>
                  <a:srgbClr val="999999"/>
                </a:solidFill>
              </a:rPr>
              <a:t>있음</a:t>
            </a:r>
            <a:endParaRPr sz="1200" b="1" dirty="0" smtClean="0">
              <a:solidFill>
                <a:srgbClr val="999999"/>
              </a:solidFill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 smtClean="0">
                <a:solidFill>
                  <a:srgbClr val="999999"/>
                </a:solidFill>
              </a:rPr>
              <a:t>- </a:t>
            </a:r>
            <a:r>
              <a:rPr lang="ko-KR" sz="1200" b="1" dirty="0">
                <a:solidFill>
                  <a:srgbClr val="999999"/>
                </a:solidFill>
              </a:rPr>
              <a:t>이름이 비슷하여 헷갈리거나 일정을 몰라서 </a:t>
            </a:r>
            <a:r>
              <a:rPr lang="ko-KR" sz="1200" b="1" dirty="0" smtClean="0">
                <a:solidFill>
                  <a:srgbClr val="999999"/>
                </a:solidFill>
              </a:rPr>
              <a:t>놓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치는 경우 다반사</a:t>
            </a:r>
            <a:endParaRPr sz="1200" b="1" dirty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300" b="1" dirty="0">
              <a:solidFill>
                <a:srgbClr val="666666"/>
              </a:solidFill>
            </a:endParaRPr>
          </a:p>
        </p:txBody>
      </p:sp>
      <p:sp>
        <p:nvSpPr>
          <p:cNvPr id="167" name="Google Shape;167;p3"/>
          <p:cNvSpPr/>
          <p:nvPr/>
        </p:nvSpPr>
        <p:spPr>
          <a:xfrm>
            <a:off x="550875" y="2769925"/>
            <a:ext cx="10966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p3"/>
          <p:cNvSpPr txBox="1"/>
          <p:nvPr/>
        </p:nvSpPr>
        <p:spPr>
          <a:xfrm>
            <a:off x="3980100" y="4977300"/>
            <a:ext cx="22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p3"/>
          <p:cNvSpPr txBox="1"/>
          <p:nvPr/>
        </p:nvSpPr>
        <p:spPr>
          <a:xfrm>
            <a:off x="8897813" y="5174997"/>
            <a:ext cx="2166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666666"/>
                </a:solidFill>
              </a:rPr>
              <a:t>└ 다양한 세대들을 대상으로 한 공고들이 중구난방식으로 </a:t>
            </a:r>
            <a:r>
              <a:rPr lang="ko-KR" sz="1200" b="1" dirty="0" err="1">
                <a:solidFill>
                  <a:srgbClr val="666666"/>
                </a:solidFill>
              </a:rPr>
              <a:t>업로드되어</a:t>
            </a:r>
            <a:r>
              <a:rPr lang="ko-KR" sz="1200" b="1" dirty="0">
                <a:solidFill>
                  <a:srgbClr val="666666"/>
                </a:solidFill>
              </a:rPr>
              <a:t> 청년과 관련된 </a:t>
            </a:r>
            <a:r>
              <a:rPr lang="ko-KR" sz="1200" b="1" dirty="0" err="1">
                <a:solidFill>
                  <a:srgbClr val="666666"/>
                </a:solidFill>
              </a:rPr>
              <a:t>공고만</a:t>
            </a:r>
            <a:r>
              <a:rPr lang="ko-KR" sz="1200" b="1" dirty="0">
                <a:solidFill>
                  <a:srgbClr val="666666"/>
                </a:solidFill>
              </a:rPr>
              <a:t> 찾기 어려움</a:t>
            </a:r>
            <a:endParaRPr sz="1200" b="1" dirty="0">
              <a:solidFill>
                <a:srgbClr val="6666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7" name="Google Shape;177;p3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40250E8-3924-0D29-C10F-294E579FC1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20" y="2806103"/>
            <a:ext cx="7378213" cy="3638222"/>
          </a:xfrm>
          <a:prstGeom prst="rect">
            <a:avLst/>
          </a:prstGeom>
        </p:spPr>
      </p:pic>
      <p:grpSp>
        <p:nvGrpSpPr>
          <p:cNvPr id="28" name="그룹 27"/>
          <p:cNvGrpSpPr/>
          <p:nvPr/>
        </p:nvGrpSpPr>
        <p:grpSpPr>
          <a:xfrm>
            <a:off x="3884416" y="1903158"/>
            <a:ext cx="7585103" cy="3719225"/>
            <a:chOff x="1179096" y="1887248"/>
            <a:chExt cx="7585103" cy="3719225"/>
          </a:xfrm>
        </p:grpSpPr>
        <p:sp>
          <p:nvSpPr>
            <p:cNvPr id="29" name="타원 28"/>
            <p:cNvSpPr/>
            <p:nvPr/>
          </p:nvSpPr>
          <p:spPr>
            <a:xfrm>
              <a:off x="3620655" y="2346037"/>
              <a:ext cx="2559170" cy="246610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>
              <a:off x="1219200" y="2678545"/>
              <a:ext cx="4886036" cy="2927928"/>
            </a:xfrm>
            <a:custGeom>
              <a:avLst/>
              <a:gdLst>
                <a:gd name="connsiteX0" fmla="*/ 0 w 4886036"/>
                <a:gd name="connsiteY0" fmla="*/ 2503055 h 2927928"/>
                <a:gd name="connsiteX1" fmla="*/ 2706255 w 4886036"/>
                <a:gd name="connsiteY1" fmla="*/ 0 h 2927928"/>
                <a:gd name="connsiteX2" fmla="*/ 4812145 w 4886036"/>
                <a:gd name="connsiteY2" fmla="*/ 886691 h 2927928"/>
                <a:gd name="connsiteX3" fmla="*/ 4886036 w 4886036"/>
                <a:gd name="connsiteY3" fmla="*/ 2484582 h 2927928"/>
                <a:gd name="connsiteX4" fmla="*/ 193964 w 4886036"/>
                <a:gd name="connsiteY4" fmla="*/ 2927928 h 2927928"/>
                <a:gd name="connsiteX5" fmla="*/ 212436 w 4886036"/>
                <a:gd name="connsiteY5" fmla="*/ 2706255 h 2927928"/>
                <a:gd name="connsiteX6" fmla="*/ 0 w 4886036"/>
                <a:gd name="connsiteY6" fmla="*/ 2503055 h 292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86036" h="2927928">
                  <a:moveTo>
                    <a:pt x="0" y="2503055"/>
                  </a:moveTo>
                  <a:lnTo>
                    <a:pt x="2706255" y="0"/>
                  </a:lnTo>
                  <a:lnTo>
                    <a:pt x="4812145" y="886691"/>
                  </a:lnTo>
                  <a:lnTo>
                    <a:pt x="4886036" y="2484582"/>
                  </a:lnTo>
                  <a:lnTo>
                    <a:pt x="193964" y="2927928"/>
                  </a:lnTo>
                  <a:lnTo>
                    <a:pt x="212436" y="2706255"/>
                  </a:lnTo>
                  <a:lnTo>
                    <a:pt x="0" y="2503055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  <a:alpha val="48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81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31" name="그림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95451" y="1887248"/>
              <a:ext cx="5168748" cy="3262025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79096" y="5149273"/>
              <a:ext cx="458857" cy="447386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1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7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23004174d1_3_6"/>
          <p:cNvSpPr/>
          <p:nvPr/>
        </p:nvSpPr>
        <p:spPr>
          <a:xfrm>
            <a:off x="375375" y="2769925"/>
            <a:ext cx="114363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3" name="Google Shape;183;g223004174d1_3_6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4" name="Google Shape;184;g223004174d1_3_6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g223004174d1_3_6"/>
          <p:cNvSpPr txBox="1"/>
          <p:nvPr/>
        </p:nvSpPr>
        <p:spPr>
          <a:xfrm>
            <a:off x="3442244" y="1440536"/>
            <a:ext cx="499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/>
              <a:t>공급 물량에 비해 엄청난 </a:t>
            </a:r>
            <a:r>
              <a:rPr lang="ko-KR" sz="1800" b="1">
                <a:solidFill>
                  <a:srgbClr val="00AFEF"/>
                </a:solidFill>
              </a:rPr>
              <a:t>경쟁률</a:t>
            </a:r>
            <a:endParaRPr sz="1800" b="1" i="0" u="none" strike="noStrike" cap="none">
              <a:solidFill>
                <a:srgbClr val="00A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223004174d1_3_6"/>
          <p:cNvSpPr txBox="1"/>
          <p:nvPr/>
        </p:nvSpPr>
        <p:spPr>
          <a:xfrm>
            <a:off x="1931597" y="1842633"/>
            <a:ext cx="80118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-당해 </a:t>
            </a:r>
            <a:r>
              <a:rPr lang="ko-KR" sz="1200" b="1" dirty="0" smtClean="0">
                <a:solidFill>
                  <a:srgbClr val="999999"/>
                </a:solidFill>
              </a:rPr>
              <a:t>공고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의 </a:t>
            </a:r>
            <a:r>
              <a:rPr lang="ko-KR" altLang="en-US" sz="1200" b="1" dirty="0" err="1" smtClean="0">
                <a:solidFill>
                  <a:srgbClr val="999999"/>
                </a:solidFill>
              </a:rPr>
              <a:t>매물량이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 많지 않고</a:t>
            </a:r>
            <a:r>
              <a:rPr lang="ko-KR" sz="1200" b="1" dirty="0" smtClean="0">
                <a:solidFill>
                  <a:srgbClr val="999999"/>
                </a:solidFill>
              </a:rPr>
              <a:t> </a:t>
            </a:r>
            <a:endParaRPr lang="en-US" altLang="ko-KR" sz="1200" b="1" dirty="0" smtClean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 smtClean="0">
                <a:solidFill>
                  <a:srgbClr val="999999"/>
                </a:solidFill>
              </a:rPr>
              <a:t>어느 </a:t>
            </a:r>
            <a:r>
              <a:rPr lang="ko-KR" sz="1200" b="1" dirty="0">
                <a:solidFill>
                  <a:srgbClr val="999999"/>
                </a:solidFill>
              </a:rPr>
              <a:t>지역, 어떤 평수에 신청을 넣어야 당첨확률이 올라갈지 </a:t>
            </a:r>
            <a:endParaRPr sz="1200" b="1" dirty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지표가 없어서 판단이 어려움</a:t>
            </a:r>
            <a:endParaRPr sz="1300" b="1" dirty="0">
              <a:solidFill>
                <a:srgbClr val="666666"/>
              </a:solidFill>
            </a:endParaRPr>
          </a:p>
        </p:txBody>
      </p:sp>
      <p:sp>
        <p:nvSpPr>
          <p:cNvPr id="187" name="Google Shape;187;g223004174d1_3_6"/>
          <p:cNvSpPr txBox="1"/>
          <p:nvPr/>
        </p:nvSpPr>
        <p:spPr>
          <a:xfrm>
            <a:off x="3980100" y="4977300"/>
            <a:ext cx="22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8" name="Google Shape;188;g223004174d1_3_6"/>
          <p:cNvPicPr preferRelativeResize="0"/>
          <p:nvPr/>
        </p:nvPicPr>
        <p:blipFill rotWithShape="1">
          <a:blip r:embed="rId3">
            <a:alphaModFix/>
          </a:blip>
          <a:srcRect t="47731"/>
          <a:stretch/>
        </p:blipFill>
        <p:spPr>
          <a:xfrm>
            <a:off x="441426" y="2996103"/>
            <a:ext cx="4639301" cy="325347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23004174d1_3_6"/>
          <p:cNvSpPr txBox="1"/>
          <p:nvPr/>
        </p:nvSpPr>
        <p:spPr>
          <a:xfrm>
            <a:off x="5186975" y="6170975"/>
            <a:ext cx="5051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:sh주택공사 </a:t>
            </a:r>
            <a:endParaRPr sz="900">
              <a:solidFill>
                <a:schemeClr val="lt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1" name="Google Shape;191;g223004174d1_3_6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414765" y="2996103"/>
            <a:ext cx="5991621" cy="3167630"/>
            <a:chOff x="5414765" y="2996103"/>
            <a:chExt cx="5991621" cy="316763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F2313727-492A-C544-34D3-E347A25D6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14765" y="2996103"/>
              <a:ext cx="5991621" cy="3167630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5861065-DD73-85BF-B2D2-C756DBA3DD98}"/>
                </a:ext>
              </a:extLst>
            </p:cNvPr>
            <p:cNvSpPr/>
            <p:nvPr/>
          </p:nvSpPr>
          <p:spPr>
            <a:xfrm>
              <a:off x="9856177" y="3683977"/>
              <a:ext cx="1550209" cy="2479756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8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7" name="Google Shape;197;p11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11"/>
          <p:cNvSpPr txBox="1"/>
          <p:nvPr/>
        </p:nvSpPr>
        <p:spPr>
          <a:xfrm>
            <a:off x="2222500" y="1346463"/>
            <a:ext cx="7478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en-US" alt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r>
              <a:rPr lang="ko-KR" altLang="en-US" sz="1800" b="1" dirty="0" err="1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인가구</a:t>
            </a:r>
            <a:r>
              <a:rPr lang="ko-KR" altLang="en-US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임대주택</a:t>
            </a:r>
            <a:r>
              <a:rPr 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>
                <a:solidFill>
                  <a:schemeClr val="lt1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경쟁률 예측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 및 </a:t>
            </a:r>
            <a:r>
              <a:rPr lang="ko-KR" sz="18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청약공고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>
                <a:solidFill>
                  <a:schemeClr val="lt1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모아보기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</a:t>
            </a:r>
            <a:endParaRPr sz="1800" b="1" dirty="0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9" name="Google Shape;199;p11"/>
          <p:cNvSpPr txBox="1"/>
          <p:nvPr/>
        </p:nvSpPr>
        <p:spPr>
          <a:xfrm>
            <a:off x="2431800" y="1808175"/>
            <a:ext cx="72693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비싼 월세에 부담을 느끼는 1인가구 청년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  <a:highlight>
                  <a:schemeClr val="lt1"/>
                </a:highlight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치열한 임대주택 청약 경쟁률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속에서</a:t>
            </a:r>
            <a:r>
              <a:rPr lang="en-US" alt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청약 신청</a:t>
            </a:r>
            <a:r>
              <a:rPr lang="ko-KR" altLang="en-US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의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지표가 필요한 청년들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  <a:highlight>
                  <a:schemeClr val="lt1"/>
                </a:highlight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chemeClr val="lt1"/>
                </a:highlight>
              </a:rPr>
              <a:t>임대주택에 관심을 갖고 있지만 정책 정보 수집이 어려운 </a:t>
            </a:r>
            <a:r>
              <a:rPr lang="ko-KR" sz="1200" b="1" dirty="0" err="1">
                <a:solidFill>
                  <a:srgbClr val="999999"/>
                </a:solidFill>
                <a:highlight>
                  <a:schemeClr val="lt1"/>
                </a:highlight>
              </a:rPr>
              <a:t>MZ세대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200" b="1" dirty="0">
              <a:solidFill>
                <a:srgbClr val="999999"/>
              </a:solidFill>
            </a:endParaRPr>
          </a:p>
        </p:txBody>
      </p:sp>
      <p:sp>
        <p:nvSpPr>
          <p:cNvPr id="204" name="Google Shape;204;p11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6468890" y="2977989"/>
            <a:ext cx="3651746" cy="3375225"/>
            <a:chOff x="6468890" y="2977989"/>
            <a:chExt cx="3651746" cy="3375225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9034E02-49C6-CFD1-C86E-4E8CB508D95D}"/>
                </a:ext>
              </a:extLst>
            </p:cNvPr>
            <p:cNvSpPr/>
            <p:nvPr/>
          </p:nvSpPr>
          <p:spPr>
            <a:xfrm>
              <a:off x="6468891" y="2977989"/>
              <a:ext cx="3651744" cy="3375225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3025240-7043-1BD9-86B3-74EF6953BC9B}"/>
                </a:ext>
              </a:extLst>
            </p:cNvPr>
            <p:cNvSpPr/>
            <p:nvPr/>
          </p:nvSpPr>
          <p:spPr>
            <a:xfrm>
              <a:off x="6468890" y="2982684"/>
              <a:ext cx="3651745" cy="673552"/>
            </a:xfrm>
            <a:prstGeom prst="rect">
              <a:avLst/>
            </a:prstGeom>
            <a:solidFill>
              <a:srgbClr val="1E4A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/>
                <a:t>청약 공고 일정 모아보기 서비스</a:t>
              </a:r>
              <a:endParaRPr lang="ko-KR" altLang="en-US" sz="1400" b="1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02E855A-D9A7-855F-BAEC-4268A21D013F}"/>
                </a:ext>
              </a:extLst>
            </p:cNvPr>
            <p:cNvSpPr/>
            <p:nvPr/>
          </p:nvSpPr>
          <p:spPr>
            <a:xfrm>
              <a:off x="6481703" y="3652213"/>
              <a:ext cx="3638931" cy="2052939"/>
            </a:xfrm>
            <a:prstGeom prst="rect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68F906F-E013-984E-C886-946CFE2F8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1706" y="3656235"/>
              <a:ext cx="3638930" cy="2048918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C3BBB83-55B2-2AD6-6B58-365CBF8B5856}"/>
                </a:ext>
              </a:extLst>
            </p:cNvPr>
            <p:cNvSpPr txBox="1"/>
            <p:nvPr/>
          </p:nvSpPr>
          <p:spPr>
            <a:xfrm>
              <a:off x="6571109" y="5822035"/>
              <a:ext cx="346012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000" b="1" dirty="0"/>
                <a:t>서울시 지역구별 청년 임대주택</a:t>
              </a:r>
              <a:endParaRPr lang="en-US" altLang="ko-KR" sz="1000" b="1" dirty="0"/>
            </a:p>
            <a:p>
              <a:pPr algn="ctr"/>
              <a:r>
                <a:rPr lang="ko-KR" altLang="en-US" sz="1000" b="1" dirty="0"/>
                <a:t>경쟁률 분석 후 예측하여 시각화</a:t>
              </a:r>
            </a:p>
          </p:txBody>
        </p:sp>
      </p:grpSp>
      <p:graphicFrame>
        <p:nvGraphicFramePr>
          <p:cNvPr id="3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2746423"/>
              </p:ext>
            </p:extLst>
          </p:nvPr>
        </p:nvGraphicFramePr>
        <p:xfrm>
          <a:off x="5080871" y="3839548"/>
          <a:ext cx="6585817" cy="18945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5" name="그룹 4"/>
          <p:cNvGrpSpPr/>
          <p:nvPr/>
        </p:nvGrpSpPr>
        <p:grpSpPr>
          <a:xfrm>
            <a:off x="1796402" y="2977989"/>
            <a:ext cx="3651746" cy="3375225"/>
            <a:chOff x="1796402" y="2977989"/>
            <a:chExt cx="3651746" cy="3375225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9034E02-49C6-CFD1-C86E-4E8CB508D95D}"/>
                </a:ext>
              </a:extLst>
            </p:cNvPr>
            <p:cNvSpPr/>
            <p:nvPr/>
          </p:nvSpPr>
          <p:spPr>
            <a:xfrm>
              <a:off x="1796403" y="2977989"/>
              <a:ext cx="3651744" cy="3375225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3025240-7043-1BD9-86B3-74EF6953BC9B}"/>
                </a:ext>
              </a:extLst>
            </p:cNvPr>
            <p:cNvSpPr/>
            <p:nvPr/>
          </p:nvSpPr>
          <p:spPr>
            <a:xfrm>
              <a:off x="1796402" y="2982684"/>
              <a:ext cx="3651745" cy="673552"/>
            </a:xfrm>
            <a:prstGeom prst="rect">
              <a:avLst/>
            </a:prstGeom>
            <a:solidFill>
              <a:srgbClr val="1E4A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/>
                <a:t>청약 경쟁률 예측 서비스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02E855A-D9A7-855F-BAEC-4268A21D013F}"/>
                </a:ext>
              </a:extLst>
            </p:cNvPr>
            <p:cNvSpPr/>
            <p:nvPr/>
          </p:nvSpPr>
          <p:spPr>
            <a:xfrm>
              <a:off x="1809215" y="3652213"/>
              <a:ext cx="3638931" cy="2052939"/>
            </a:xfrm>
            <a:prstGeom prst="rect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68F906F-E013-984E-C886-946CFE2F8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9218" y="3656235"/>
              <a:ext cx="3638930" cy="204891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C3BBB83-55B2-2AD6-6B58-365CBF8B5856}"/>
                </a:ext>
              </a:extLst>
            </p:cNvPr>
            <p:cNvSpPr txBox="1"/>
            <p:nvPr/>
          </p:nvSpPr>
          <p:spPr>
            <a:xfrm>
              <a:off x="1898621" y="5822035"/>
              <a:ext cx="346012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000" b="1" dirty="0"/>
                <a:t>서울시 지역구별 청년 임대주택</a:t>
              </a:r>
              <a:endParaRPr lang="en-US" altLang="ko-KR" sz="1000" b="1" dirty="0"/>
            </a:p>
            <a:p>
              <a:pPr algn="ctr"/>
              <a:r>
                <a:rPr lang="ko-KR" altLang="en-US" sz="1000" b="1" dirty="0"/>
                <a:t>경쟁률 분석 후 예측하여 시각화</a:t>
              </a: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516" y="3531227"/>
              <a:ext cx="3175054" cy="2397943"/>
            </a:xfrm>
            <a:prstGeom prst="rect">
              <a:avLst/>
            </a:prstGeom>
          </p:spPr>
        </p:pic>
      </p:grpSp>
      <p:sp>
        <p:nvSpPr>
          <p:cNvPr id="22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9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721</Words>
  <Application>Microsoft Office PowerPoint</Application>
  <PresentationFormat>와이드스크린</PresentationFormat>
  <Paragraphs>222</Paragraphs>
  <Slides>14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AppleSDGothicNeoB00</vt:lpstr>
      <vt:lpstr>맑은 고딕</vt:lpstr>
      <vt:lpstr>맑은 고딕</vt:lpstr>
      <vt:lpstr>맑은 고딕 Semilight</vt:lpstr>
      <vt:lpstr>휴먼둥근헤드라인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won</dc:creator>
  <cp:lastModifiedBy>user</cp:lastModifiedBy>
  <cp:revision>8</cp:revision>
  <dcterms:created xsi:type="dcterms:W3CDTF">2023-04-28T07:44:01Z</dcterms:created>
  <dcterms:modified xsi:type="dcterms:W3CDTF">2023-05-16T09:05:45Z</dcterms:modified>
</cp:coreProperties>
</file>